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09728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596" y="-102"/>
      </p:cViewPr>
      <p:guideLst>
        <p:guide orient="horz" pos="288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4807E-05B0-40D9-8A64-F184E04509F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685800"/>
            <a:ext cx="4114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86E52-28D6-4721-A7BD-57B6AA5B43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78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840569"/>
            <a:ext cx="932688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5181600"/>
            <a:ext cx="768096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32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38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5875867"/>
            <a:ext cx="932688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3875621"/>
            <a:ext cx="932688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6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2133604"/>
            <a:ext cx="484632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2133604"/>
            <a:ext cx="484632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5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046817"/>
            <a:ext cx="484822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899833"/>
            <a:ext cx="484822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2" y="2046817"/>
            <a:ext cx="4850130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2" y="2899833"/>
            <a:ext cx="485013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339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4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9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2" y="364067"/>
            <a:ext cx="36099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364070"/>
            <a:ext cx="613410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2" y="1913470"/>
            <a:ext cx="36099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7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6400803"/>
            <a:ext cx="658368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817033"/>
            <a:ext cx="658368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7156454"/>
            <a:ext cx="658368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5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5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366188"/>
            <a:ext cx="246888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366188"/>
            <a:ext cx="722376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1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6184"/>
            <a:ext cx="987552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33604"/>
            <a:ext cx="987552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8475137"/>
            <a:ext cx="25603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F4425-9652-4517-9320-19DBAE3F9448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8475137"/>
            <a:ext cx="34747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8475137"/>
            <a:ext cx="25603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61011-0668-4EDA-AD24-CCA93520C5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8175685" cy="2667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809046" y="3115270"/>
            <a:ext cx="9554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>
                <a:gd name="adj" fmla="val 52021"/>
              </a:avLst>
            </a:prstTxWarp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DEPARTMENT OF MATHEMATICS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76983" y="3884474"/>
            <a:ext cx="70661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“INTRODUCTION TO 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BINARY COMPOSITION”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3725" y="5525869"/>
            <a:ext cx="2685351" cy="6463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Presented by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5370" y="6163270"/>
            <a:ext cx="3802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relaxedInse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</a:t>
            </a:r>
            <a:r>
              <a:rPr lang="en-US" sz="5400" b="1" cap="none" spc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rithwis Dey</a:t>
            </a:r>
            <a:endParaRPr lang="en-US" sz="5400" b="1" cap="none" spc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16711" y="6849070"/>
            <a:ext cx="1431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Reg: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74995" y="6925270"/>
            <a:ext cx="5383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115-1111-0493-19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0200" y="7534870"/>
            <a:ext cx="14160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Roll:</a:t>
            </a:r>
            <a:endParaRPr lang="en-US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6128" y="7543800"/>
            <a:ext cx="4820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193115-21-0105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6800" y="8220670"/>
            <a:ext cx="2673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rgbClr val="00B050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Col.Roll:</a:t>
            </a:r>
            <a:endParaRPr lang="en-US" sz="5400" b="1" cap="none" spc="100" dirty="0">
              <a:ln w="18000">
                <a:solidFill>
                  <a:srgbClr val="00B050"/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0" y="822067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00200" y="8153400"/>
            <a:ext cx="16129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Sem: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28019" y="8153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7" name="cMyHeartWillGoOnHeartTouchingFluteCoverSwarnimMaharjanRingto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82206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6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circle/>
      </p:transition>
    </mc:Choice>
    <mc:Fallback xmlns="">
      <p:transition spd="slow" advClick="0" advTm="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3" grpId="0"/>
      <p:bldP spid="7" grpId="0"/>
      <p:bldP spid="12" grpId="0"/>
      <p:bldP spid="13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0"/>
            <a:ext cx="10985863" cy="91424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1905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latin typeface="Algerian" pitchFamily="82" charset="0"/>
              </a:rPr>
              <a:t>Definition :-</a:t>
            </a:r>
            <a:endParaRPr lang="en-US" sz="2400" dirty="0">
              <a:latin typeface="Algerian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486561"/>
                <a:ext cx="76962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Let A be a non-empty set. A binary composition (or a binary operation) on A is a mapping f : A X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 A. This  mapping f is generally denoted by the symbol  o . The image of (a , b) under the binary composition o is denoted by aob. 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486561"/>
                <a:ext cx="7696200" cy="1323439"/>
              </a:xfrm>
              <a:prstGeom prst="rect">
                <a:avLst/>
              </a:prstGeom>
              <a:blipFill rotWithShape="1">
                <a:blip r:embed="rId4"/>
                <a:stretch>
                  <a:fillRect l="-872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84169" y="4245114"/>
                <a:ext cx="751223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The symbol like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i="1" smtClean="0">
                        <a:latin typeface="Cambria Math"/>
                        <a:ea typeface="Cambria Math"/>
                      </a:rPr>
                      <m:t>∗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, +, . ,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ʘ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, are also used to denote a binary composition .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169" y="4245114"/>
                <a:ext cx="7512231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893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936569" y="6141184"/>
            <a:ext cx="75122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ill Sans MT" pitchFamily="34" charset="0"/>
              </a:rPr>
              <a:t>(1) </a:t>
            </a:r>
            <a:r>
              <a:rPr lang="en-US" sz="2000" dirty="0" smtClean="0">
                <a:latin typeface="Gill Sans MT" pitchFamily="34" charset="0"/>
              </a:rPr>
              <a:t>On the set Z let o stand for the binary composition ‘addition’. Then            2o3 = 5,</a:t>
            </a:r>
          </a:p>
          <a:p>
            <a:r>
              <a:rPr lang="en-US" sz="2000" b="1" dirty="0" smtClean="0">
                <a:latin typeface="Gill Sans MT" pitchFamily="34" charset="0"/>
              </a:rPr>
              <a:t>(2) </a:t>
            </a:r>
            <a:r>
              <a:rPr lang="en-US" sz="2000" dirty="0" smtClean="0">
                <a:latin typeface="Gill Sans MT" pitchFamily="34" charset="0"/>
              </a:rPr>
              <a:t>On the set Z let o stand for the binary composition ‘multiplication’.                  </a:t>
            </a:r>
          </a:p>
          <a:p>
            <a:r>
              <a:rPr lang="en-US" sz="2000" b="1" dirty="0" smtClean="0">
                <a:latin typeface="Gill Sans MT" pitchFamily="34" charset="0"/>
              </a:rPr>
              <a:t>(3)</a:t>
            </a:r>
            <a:r>
              <a:rPr lang="en-US" sz="2000" dirty="0" smtClean="0">
                <a:latin typeface="Gill Sans MT" pitchFamily="34" charset="0"/>
              </a:rPr>
              <a:t> On the set Z let o stand for the binary composition ‘subtraction’.      </a:t>
            </a:r>
          </a:p>
          <a:p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 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70226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721030" y="5405735"/>
            <a:ext cx="231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Algerian" pitchFamily="82" charset="0"/>
              </a:rPr>
              <a:t>Examples :</a:t>
            </a:r>
            <a:endParaRPr lang="en-US" sz="2400" dirty="0">
              <a:latin typeface="Algerian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7495" y="609600"/>
            <a:ext cx="7917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Futura"/>
                <a:cs typeface="Helvetica" pitchFamily="34" charset="0"/>
              </a:rPr>
              <a:t>Binary Composition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770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">
        <p14:shred/>
      </p:transition>
    </mc:Choice>
    <mc:Fallback xmlns="">
      <p:transition spd="slow" advClick="0" advTm="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3" grpId="0"/>
      <p:bldP spid="24" grpId="0"/>
      <p:bldP spid="2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2800" cy="914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2095500" y="889519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704853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sz="3600" dirty="0" smtClean="0">
                <a:latin typeface="Algerian" pitchFamily="82" charset="0"/>
              </a:rPr>
              <a:t>Properties</a:t>
            </a:r>
            <a:r>
              <a:rPr lang="en-US" sz="3200" dirty="0" smtClean="0">
                <a:latin typeface="Algerian" pitchFamily="82" charset="0"/>
              </a:rPr>
              <a:t> :</a:t>
            </a:r>
            <a:endParaRPr lang="en-US" sz="3200" dirty="0">
              <a:latin typeface="Algerian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1259234"/>
                <a:ext cx="9829800" cy="7632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v"/>
                </a:pPr>
                <a:endParaRPr lang="en-US" sz="2800" b="1" u="sng" dirty="0" smtClean="0">
                  <a:latin typeface="Garamond" pitchFamily="18" charset="0"/>
                </a:endParaRP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sz="2800" b="1" u="sng" dirty="0" smtClean="0">
                    <a:latin typeface="Garamond" pitchFamily="18" charset="0"/>
                  </a:rPr>
                  <a:t>Closure Property</a:t>
                </a:r>
                <a:r>
                  <a:rPr lang="en-US" sz="2800" dirty="0" smtClean="0">
                    <a:latin typeface="Garamond" pitchFamily="18" charset="0"/>
                  </a:rPr>
                  <a:t> </a:t>
                </a:r>
                <a:r>
                  <a:rPr lang="en-US" sz="2800" b="1" dirty="0" smtClean="0"/>
                  <a:t>:</a:t>
                </a:r>
                <a:r>
                  <a:rPr lang="en-US" dirty="0" smtClean="0"/>
                  <a:t> </a:t>
                </a:r>
                <a:r>
                  <a:rPr lang="en-US" sz="2000" dirty="0" smtClean="0">
                    <a:latin typeface="Gill Sans MT" pitchFamily="34" charset="0"/>
                  </a:rPr>
                  <a:t>A binary composition o is said to be defined on a non-empty  set A if  aob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 A  for all a , b  in A. In this case the set A is said to be closed under (or closed with respect to) the binary composition o.</a:t>
                </a:r>
              </a:p>
              <a:p>
                <a:pPr lvl="2"/>
                <a:endParaRPr lang="en-US" sz="2000" b="1" dirty="0"/>
              </a:p>
              <a:p>
                <a:pPr lvl="2"/>
                <a:endParaRPr lang="en-US" sz="2400" b="1" dirty="0" smtClean="0">
                  <a:latin typeface="Futura"/>
                </a:endParaRPr>
              </a:p>
              <a:p>
                <a:pPr marL="1200150" lvl="2" indent="-285750">
                  <a:buFont typeface="Arial" pitchFamily="34" charset="0"/>
                  <a:buChar char="•"/>
                </a:pPr>
                <a:r>
                  <a:rPr lang="en-US" sz="2400" b="1" dirty="0" smtClean="0">
                    <a:latin typeface="Futura"/>
                  </a:rPr>
                  <a:t>Example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Futura"/>
                  </a:rPr>
                  <a:t> </a:t>
                </a:r>
                <a:r>
                  <a:rPr lang="en-US" sz="2400" b="1" dirty="0">
                    <a:latin typeface="Futura"/>
                  </a:rPr>
                  <a:t>:- </a:t>
                </a:r>
                <a:r>
                  <a:rPr lang="en-US" sz="2400" dirty="0">
                    <a:latin typeface="Futura"/>
                  </a:rPr>
                  <a:t>  </a:t>
                </a:r>
                <a:r>
                  <a:rPr lang="en-US" sz="2000" dirty="0">
                    <a:latin typeface="Gill Sans MT" pitchFamily="34" charset="0"/>
                  </a:rPr>
                  <a:t>The set N is closed under ‘addition’, since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 N,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 N </a:t>
                </a:r>
                <a:r>
                  <a:rPr lang="en-US" sz="2000" dirty="0" smtClean="0">
                    <a:latin typeface="Gill Sans MT" pitchFamily="34" charset="0"/>
                  </a:rPr>
                  <a:t> 	                 	                   therefore </a:t>
                </a:r>
                <a:r>
                  <a:rPr lang="en-US" sz="2000" dirty="0">
                    <a:latin typeface="Gill Sans MT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b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 N. But the set N is not closed </a:t>
                </a:r>
                <a:r>
                  <a:rPr lang="en-US" sz="2000" dirty="0" smtClean="0">
                    <a:latin typeface="Gill Sans MT" pitchFamily="34" charset="0"/>
                  </a:rPr>
                  <a:t>under 	  	                   ‘subtraction</a:t>
                </a:r>
                <a:r>
                  <a:rPr lang="en-US" sz="2000" dirty="0">
                    <a:latin typeface="Gill Sans MT" pitchFamily="34" charset="0"/>
                  </a:rPr>
                  <a:t>’ , because </a:t>
                </a:r>
                <a:r>
                  <a:rPr lang="en-US" sz="2000" dirty="0" smtClean="0">
                    <a:latin typeface="Gill Sans MT" pitchFamily="34" charset="0"/>
                  </a:rPr>
                  <a:t>a-b does </a:t>
                </a:r>
                <a:r>
                  <a:rPr lang="en-US" sz="2000" dirty="0">
                    <a:latin typeface="Gill Sans MT" pitchFamily="34" charset="0"/>
                  </a:rPr>
                  <a:t>not belong </a:t>
                </a:r>
                <a:r>
                  <a:rPr lang="en-US" sz="2000" dirty="0" smtClean="0">
                    <a:latin typeface="Gill Sans MT" pitchFamily="34" charset="0"/>
                  </a:rPr>
                  <a:t>to N for some </a:t>
                </a:r>
                <a:r>
                  <a:rPr lang="en-US" sz="2000" dirty="0">
                    <a:latin typeface="Gill Sans MT" pitchFamily="34" charset="0"/>
                  </a:rPr>
                  <a:t>a , b </a:t>
                </a:r>
                <a:r>
                  <a:rPr lang="en-US" sz="2000" dirty="0" smtClean="0">
                    <a:latin typeface="Gill Sans MT" pitchFamily="34" charset="0"/>
                  </a:rPr>
                  <a:t>	                    in </a:t>
                </a:r>
                <a:r>
                  <a:rPr lang="en-US" sz="2000" dirty="0">
                    <a:latin typeface="Gill Sans MT" pitchFamily="34" charset="0"/>
                  </a:rPr>
                  <a:t>N.</a:t>
                </a:r>
                <a:endParaRPr lang="en-US" sz="2000" dirty="0" smtClean="0">
                  <a:latin typeface="Gill Sans MT" pitchFamily="34" charset="0"/>
                </a:endParaRPr>
              </a:p>
              <a:p>
                <a:endParaRPr lang="en-US" dirty="0" smtClean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sz="2800" b="1" u="sng" dirty="0" smtClean="0">
                    <a:latin typeface="Garamond" pitchFamily="18" charset="0"/>
                  </a:rPr>
                  <a:t>Commutative Property</a:t>
                </a:r>
                <a:r>
                  <a:rPr lang="en-US" sz="2800" b="1" dirty="0" smtClean="0">
                    <a:latin typeface="Garamond" pitchFamily="18" charset="0"/>
                  </a:rPr>
                  <a:t> : </a:t>
                </a:r>
                <a:r>
                  <a:rPr lang="en-US" sz="2000" dirty="0" smtClean="0">
                    <a:latin typeface="Gill Sans MT" pitchFamily="34" charset="0"/>
                  </a:rPr>
                  <a:t>Let o be a binary composition on a set A. Then o is said to be commutative if  aob = boa for all a , b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A .          </a:t>
                </a:r>
              </a:p>
              <a:p>
                <a:pPr lvl="2"/>
                <a:endParaRPr lang="en-US" dirty="0" smtClean="0"/>
              </a:p>
              <a:p>
                <a:pPr lvl="2"/>
                <a:endParaRPr lang="en-US" dirty="0" smtClean="0"/>
              </a:p>
              <a:p>
                <a:pPr marL="1200150" lvl="2" indent="-285750">
                  <a:buFont typeface="Arial" pitchFamily="34" charset="0"/>
                  <a:buChar char="•"/>
                </a:pPr>
                <a:r>
                  <a:rPr lang="en-US" sz="2400" b="1" dirty="0" smtClean="0">
                    <a:latin typeface="Futura"/>
                  </a:rPr>
                  <a:t>Example :-</a:t>
                </a:r>
                <a:r>
                  <a:rPr lang="en-US" sz="2400" dirty="0" smtClean="0">
                    <a:latin typeface="Futura"/>
                  </a:rPr>
                  <a:t>  </a:t>
                </a:r>
              </a:p>
              <a:p>
                <a:pPr lvl="2"/>
                <a:r>
                  <a:rPr lang="en-US" sz="2000" b="1" dirty="0">
                    <a:latin typeface="Gill Sans MT" pitchFamily="34" charset="0"/>
                  </a:rPr>
                  <a:t> </a:t>
                </a:r>
                <a:r>
                  <a:rPr lang="en-US" sz="2000" b="1" dirty="0" smtClean="0">
                    <a:latin typeface="Gill Sans MT" pitchFamily="34" charset="0"/>
                  </a:rPr>
                  <a:t>                              (1)</a:t>
                </a:r>
                <a:r>
                  <a:rPr lang="en-US" sz="2000" dirty="0" smtClean="0">
                    <a:latin typeface="Gill Sans MT" pitchFamily="34" charset="0"/>
                  </a:rPr>
                  <a:t> Addition on the set R is commutative . </a:t>
                </a:r>
              </a:p>
              <a:p>
                <a:pPr lvl="2"/>
                <a:endParaRPr lang="en-US" dirty="0" smtClean="0"/>
              </a:p>
              <a:p>
                <a:pPr lvl="2"/>
                <a:r>
                  <a:rPr lang="en-US" dirty="0" smtClean="0"/>
                  <a:t>                                                                              </a:t>
                </a:r>
                <a:endParaRPr lang="en-US" sz="2800" b="1" u="sng" dirty="0" smtClean="0">
                  <a:latin typeface="Garamond" pitchFamily="18" charset="0"/>
                </a:endParaRP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sz="2800" b="1" u="sng" dirty="0" smtClean="0">
                    <a:latin typeface="Garamond" pitchFamily="18" charset="0"/>
                  </a:rPr>
                  <a:t>Associative Property</a:t>
                </a:r>
                <a:r>
                  <a:rPr lang="en-US" sz="2800" dirty="0" smtClean="0">
                    <a:latin typeface="Garamond" pitchFamily="18" charset="0"/>
                  </a:rPr>
                  <a:t> </a:t>
                </a:r>
                <a:r>
                  <a:rPr lang="en-US" sz="2800" b="1" dirty="0" smtClean="0">
                    <a:latin typeface="Garamond" pitchFamily="18" charset="0"/>
                  </a:rPr>
                  <a:t>: </a:t>
                </a:r>
                <a:r>
                  <a:rPr lang="en-US" sz="2000" dirty="0">
                    <a:latin typeface="Gill Sans MT" pitchFamily="34" charset="0"/>
                  </a:rPr>
                  <a:t>Let o be a binary composition on a set A. Then o is said to be </a:t>
                </a:r>
                <a:r>
                  <a:rPr lang="en-US" sz="2000" dirty="0" smtClean="0">
                    <a:latin typeface="Gill Sans MT" pitchFamily="34" charset="0"/>
                  </a:rPr>
                  <a:t>associative </a:t>
                </a:r>
                <a:r>
                  <a:rPr lang="en-US" sz="2000" dirty="0">
                    <a:latin typeface="Gill Sans MT" pitchFamily="34" charset="0"/>
                  </a:rPr>
                  <a:t>if  </a:t>
                </a:r>
                <a:r>
                  <a:rPr lang="en-US" sz="2000" dirty="0" smtClean="0">
                    <a:latin typeface="Gill Sans MT" pitchFamily="34" charset="0"/>
                  </a:rPr>
                  <a:t>ao(boc) =(aob)oc </a:t>
                </a:r>
                <a:r>
                  <a:rPr lang="en-US" sz="2000" dirty="0">
                    <a:latin typeface="Gill Sans MT" pitchFamily="34" charset="0"/>
                  </a:rPr>
                  <a:t>for all a , </a:t>
                </a:r>
                <a:r>
                  <a:rPr lang="en-US" sz="2000" dirty="0" smtClean="0">
                    <a:latin typeface="Gill Sans MT" pitchFamily="34" charset="0"/>
                  </a:rPr>
                  <a:t>b , c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A </a:t>
                </a:r>
                <a:r>
                  <a:rPr lang="en-US" sz="2000" dirty="0" smtClean="0">
                    <a:latin typeface="Gill Sans MT" pitchFamily="34" charset="0"/>
                  </a:rPr>
                  <a:t>.</a:t>
                </a:r>
                <a:endParaRPr lang="en-US" sz="2000" b="1" u="sng" dirty="0" smtClean="0">
                  <a:latin typeface="Gill Sans MT" pitchFamily="34" charset="0"/>
                </a:endParaRPr>
              </a:p>
              <a:p>
                <a:pPr lvl="2"/>
                <a:endParaRPr lang="en-US" b="1" u="sng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259234"/>
                <a:ext cx="9829800" cy="7632859"/>
              </a:xfrm>
              <a:prstGeom prst="rect">
                <a:avLst/>
              </a:prstGeom>
              <a:blipFill rotWithShape="1">
                <a:blip r:embed="rId3"/>
                <a:stretch>
                  <a:fillRect l="-1117" t="-799" r="-7630" b="-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45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47">
        <p14:vortex dir="r"/>
      </p:transition>
    </mc:Choice>
    <mc:Fallback xmlns="">
      <p:transition spd="slow" advClick="0" advTm="10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480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itchFamily="34" charset="0"/>
              <a:buChar char="•"/>
            </a:pPr>
            <a:r>
              <a:rPr lang="en-US" sz="2400" b="1" u="sng" dirty="0" smtClean="0">
                <a:latin typeface="Futura"/>
              </a:rPr>
              <a:t>Examples</a:t>
            </a:r>
            <a:r>
              <a:rPr lang="en-US" sz="2400" dirty="0" smtClean="0">
                <a:latin typeface="Futura"/>
              </a:rPr>
              <a:t> </a:t>
            </a:r>
            <a:r>
              <a:rPr lang="en-US" sz="2400" b="1" dirty="0" smtClean="0">
                <a:latin typeface="Futura"/>
              </a:rPr>
              <a:t>:- </a:t>
            </a:r>
          </a:p>
          <a:p>
            <a:pPr lvl="2"/>
            <a:r>
              <a:rPr lang="en-US" sz="2400" b="1" dirty="0" smtClean="0">
                <a:latin typeface="Futura"/>
              </a:rPr>
              <a:t>                   </a:t>
            </a:r>
            <a:r>
              <a:rPr lang="en-US" sz="2000" b="1" dirty="0" smtClean="0">
                <a:latin typeface="Gill Sans MT" pitchFamily="34" charset="0"/>
              </a:rPr>
              <a:t>(1)</a:t>
            </a:r>
            <a:r>
              <a:rPr lang="en-US" sz="2000" dirty="0" smtClean="0">
                <a:latin typeface="Gill Sans MT" pitchFamily="34" charset="0"/>
              </a:rPr>
              <a:t>  </a:t>
            </a:r>
            <a:r>
              <a:rPr lang="en-US" sz="2000" dirty="0">
                <a:latin typeface="Gill Sans MT" pitchFamily="34" charset="0"/>
              </a:rPr>
              <a:t>Addition on the set R is </a:t>
            </a:r>
            <a:r>
              <a:rPr lang="en-US" sz="2000" dirty="0" smtClean="0">
                <a:latin typeface="Gill Sans MT" pitchFamily="34" charset="0"/>
              </a:rPr>
              <a:t> associative .</a:t>
            </a:r>
          </a:p>
          <a:p>
            <a:pPr lvl="4"/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         </a:t>
            </a:r>
            <a:r>
              <a:rPr lang="en-US" sz="2000" b="1" dirty="0" smtClean="0">
                <a:latin typeface="Gill Sans MT" pitchFamily="34" charset="0"/>
              </a:rPr>
              <a:t>(2) </a:t>
            </a:r>
            <a:r>
              <a:rPr lang="en-US" sz="2000" dirty="0" smtClean="0">
                <a:latin typeface="Gill Sans MT" pitchFamily="34" charset="0"/>
              </a:rPr>
              <a:t>Multiplication </a:t>
            </a:r>
            <a:r>
              <a:rPr lang="en-US" sz="2000" dirty="0">
                <a:latin typeface="Gill Sans MT" pitchFamily="34" charset="0"/>
              </a:rPr>
              <a:t>on the set R is </a:t>
            </a:r>
            <a:r>
              <a:rPr lang="en-US" sz="2000" dirty="0" smtClean="0">
                <a:latin typeface="Gill Sans MT" pitchFamily="34" charset="0"/>
              </a:rPr>
              <a:t>associative .</a:t>
            </a:r>
          </a:p>
          <a:p>
            <a:pPr lvl="4"/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         </a:t>
            </a:r>
            <a:r>
              <a:rPr lang="en-US" sz="2000" b="1" dirty="0" smtClean="0">
                <a:latin typeface="Gill Sans MT" pitchFamily="34" charset="0"/>
              </a:rPr>
              <a:t>(3)</a:t>
            </a:r>
            <a:r>
              <a:rPr lang="en-US" sz="2000" dirty="0" smtClean="0">
                <a:latin typeface="Gill Sans MT" pitchFamily="34" charset="0"/>
              </a:rPr>
              <a:t> </a:t>
            </a:r>
            <a:r>
              <a:rPr lang="en-US" sz="2000" dirty="0">
                <a:latin typeface="Gill Sans MT" pitchFamily="34" charset="0"/>
              </a:rPr>
              <a:t>Subtraction on the set R is not </a:t>
            </a:r>
            <a:r>
              <a:rPr lang="en-US" sz="2000" dirty="0" smtClean="0">
                <a:latin typeface="Gill Sans MT" pitchFamily="34" charset="0"/>
              </a:rPr>
              <a:t>associative 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2057400"/>
            <a:ext cx="9677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u="sng" dirty="0" smtClean="0">
                <a:latin typeface="Helvetica" pitchFamily="34" charset="0"/>
                <a:cs typeface="Helvetica" pitchFamily="34" charset="0"/>
              </a:rPr>
              <a:t>Composition Table</a:t>
            </a:r>
            <a:r>
              <a:rPr lang="en-US" sz="2800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:</a:t>
            </a:r>
            <a:endParaRPr lang="en-US" sz="2800" dirty="0" smtClean="0">
              <a:latin typeface="Helvetica" pitchFamily="34" charset="0"/>
              <a:cs typeface="Helvetica" pitchFamily="34" charset="0"/>
            </a:endParaRPr>
          </a:p>
          <a:p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                                        When A is a non-empty finite set a binary composition o on the </a:t>
            </a:r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  set  A can be defined by a table , called the composition table </a:t>
            </a:r>
            <a:r>
              <a:rPr lang="en-US" sz="2000" dirty="0">
                <a:latin typeface="Gill Sans MT" pitchFamily="34" charset="0"/>
              </a:rPr>
              <a:t> </a:t>
            </a:r>
            <a:r>
              <a:rPr lang="en-US" sz="2000" dirty="0" smtClean="0">
                <a:latin typeface="Gill Sans MT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334833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u="sng" dirty="0" smtClean="0">
                <a:latin typeface="Futura"/>
              </a:rPr>
              <a:t>Example :-</a:t>
            </a:r>
            <a:endParaRPr lang="en-US" sz="2400" b="1" u="sng" dirty="0">
              <a:latin typeface="Futur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76400" y="3893403"/>
                <a:ext cx="838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Gill Sans MT" pitchFamily="34" charset="0"/>
                  </a:rPr>
                  <a:t>(1) The table for the binary composition of ‘addition modulo 3’ on the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.</a:t>
                </a:r>
                <a:endParaRPr lang="en-US" sz="24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893403"/>
                <a:ext cx="8382000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091" t="-5882" r="-130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676401" y="4876800"/>
            <a:ext cx="2590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Gill Sans MT" pitchFamily="34" charset="0"/>
              </a:rPr>
              <a:t>Answer</a:t>
            </a:r>
            <a:r>
              <a:rPr lang="en-US" sz="2400" b="1" dirty="0" smtClean="0">
                <a:latin typeface="Gill Sans MT" pitchFamily="34" charset="0"/>
              </a:rPr>
              <a:t> :</a:t>
            </a:r>
            <a:endParaRPr lang="en-US" sz="2400" b="1" u="sng" dirty="0">
              <a:latin typeface="Gill Sans MT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961622" y="5165282"/>
            <a:ext cx="778" cy="2356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05200" y="548640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05200" y="4876800"/>
            <a:ext cx="22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+</a:t>
            </a:r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886200" y="5029200"/>
                <a:ext cx="2895600" cy="462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</a:t>
                </a:r>
                <a:endParaRPr lang="en-US" sz="24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029200"/>
                <a:ext cx="2895600" cy="462434"/>
              </a:xfrm>
              <a:prstGeom prst="rect">
                <a:avLst/>
              </a:prstGeom>
              <a:blipFill rotWithShape="1">
                <a:blip r:embed="rId4"/>
                <a:stretch>
                  <a:fillRect l="-336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543300" y="5562600"/>
                <a:ext cx="342900" cy="1941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Gill Sans MT" pitchFamily="34" charset="0"/>
                </a:endParaRPr>
              </a:p>
              <a:p>
                <a:endParaRPr lang="en-US" sz="2400" dirty="0">
                  <a:latin typeface="Gill Sans MT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Gill Sans MT" pitchFamily="34" charset="0"/>
                </a:endParaRPr>
              </a:p>
              <a:p>
                <a:endParaRPr lang="en-US" sz="2400" i="1" dirty="0" smtClean="0">
                  <a:latin typeface="Gill Sans MT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300" y="5562600"/>
                <a:ext cx="342900" cy="1941301"/>
              </a:xfrm>
              <a:prstGeom prst="rect">
                <a:avLst/>
              </a:prstGeom>
              <a:blipFill rotWithShape="1">
                <a:blip r:embed="rId5"/>
                <a:stretch>
                  <a:fillRect l="-26316" t="-2516" r="-5438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810000" y="6319366"/>
                <a:ext cx="2895600" cy="462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Gill Sans MT" pitchFamily="34" charset="0"/>
                  </a:rPr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</a:t>
                </a:r>
                <a:endParaRPr lang="en-US" sz="24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6319366"/>
                <a:ext cx="2895600" cy="462434"/>
              </a:xfrm>
              <a:prstGeom prst="rect">
                <a:avLst/>
              </a:prstGeom>
              <a:blipFill rotWithShape="1">
                <a:blip r:embed="rId6"/>
                <a:stretch>
                  <a:fillRect l="-315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886200" y="5562600"/>
                <a:ext cx="2895600" cy="462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</a:t>
                </a:r>
                <a:endParaRPr lang="en-US" sz="24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562600"/>
                <a:ext cx="2895600" cy="462434"/>
              </a:xfrm>
              <a:prstGeom prst="rect">
                <a:avLst/>
              </a:prstGeom>
              <a:blipFill rotWithShape="1">
                <a:blip r:embed="rId7"/>
                <a:stretch>
                  <a:fillRect l="-3368" t="-10667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886200" y="7010400"/>
                <a:ext cx="2895600" cy="462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Gill Sans MT" pitchFamily="34" charset="0"/>
                  </a:rPr>
                  <a:t>    </a:t>
                </a:r>
                <a:endParaRPr lang="en-US" sz="24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7010400"/>
                <a:ext cx="2895600" cy="462434"/>
              </a:xfrm>
              <a:prstGeom prst="rect">
                <a:avLst/>
              </a:prstGeom>
              <a:blipFill rotWithShape="1">
                <a:blip r:embed="rId8"/>
                <a:stretch>
                  <a:fillRect l="-336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400" y="7772400"/>
                <a:ext cx="58642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 Here the composition is commutative .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7772400"/>
                <a:ext cx="5864289" cy="400110"/>
              </a:xfrm>
              <a:prstGeom prst="rect">
                <a:avLst/>
              </a:prstGeom>
              <a:blipFill rotWithShape="1">
                <a:blip r:embed="rId9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36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2134">
        <p14:glitter pattern="hexagon"/>
      </p:transition>
    </mc:Choice>
    <mc:Fallback xmlns="">
      <p:transition spd="slow" advClick="0" advTm="21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  <p:bldP spid="8" grpId="0"/>
      <p:bldP spid="22" grpId="0"/>
      <p:bldP spid="24" grpId="0"/>
      <p:bldP spid="27" grpId="0"/>
      <p:bldP spid="29" grpId="0"/>
      <p:bldP spid="30" grpId="0"/>
      <p:bldP spid="31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533400" y="485192"/>
            <a:ext cx="9829800" cy="8125408"/>
          </a:xfrm>
          <a:prstGeom prst="round1Rect">
            <a:avLst>
              <a:gd name="adj" fmla="val 2244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77218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800" b="1" u="sng" dirty="0" smtClean="0">
                <a:latin typeface="Algerian" pitchFamily="82" charset="0"/>
              </a:rPr>
              <a:t>Notes :</a:t>
            </a:r>
            <a:endParaRPr lang="en-US" sz="2800" b="1" u="sng" dirty="0">
              <a:latin typeface="Algerian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90600" y="1492984"/>
                <a:ext cx="86106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Gill Sans MT" pitchFamily="34" charset="0"/>
                  </a:rPr>
                  <a:t>(1) </a:t>
                </a:r>
                <a:r>
                  <a:rPr lang="en-US" sz="2000" dirty="0" smtClean="0">
                    <a:latin typeface="Gill Sans MT" pitchFamily="34" charset="0"/>
                  </a:rPr>
                  <a:t>‘ o ‘ is commutative if the table is symmetric about the main </a:t>
                </a:r>
                <a:r>
                  <a:rPr lang="en-US" sz="2000" dirty="0">
                    <a:latin typeface="Gill Sans MT" pitchFamily="34" charset="0"/>
                  </a:rPr>
                  <a:t>diagonal .</a:t>
                </a:r>
                <a:endParaRPr lang="en-US" sz="2000" b="1" dirty="0">
                  <a:latin typeface="Gill Sans MT" pitchFamily="34" charset="0"/>
                </a:endParaRPr>
              </a:p>
              <a:p>
                <a:r>
                  <a:rPr lang="en-US" sz="2000" b="1" dirty="0" smtClean="0">
                    <a:latin typeface="Gill Sans MT" pitchFamily="34" charset="0"/>
                  </a:rPr>
                  <a:t>(2)</a:t>
                </a:r>
                <a:r>
                  <a:rPr lang="en-US" sz="2000" dirty="0" smtClean="0">
                    <a:latin typeface="Gill Sans MT" pitchFamily="34" charset="0"/>
                  </a:rPr>
                  <a:t> Every element on the set A appears exactly one time in a row or a column.</a:t>
                </a:r>
              </a:p>
              <a:p>
                <a:r>
                  <a:rPr lang="en-US" sz="2000" b="1" dirty="0" smtClean="0">
                    <a:latin typeface="Gill Sans MT" pitchFamily="34" charset="0"/>
                  </a:rPr>
                  <a:t>(3) </a:t>
                </a:r>
                <a:r>
                  <a:rPr lang="en-US" sz="2000" dirty="0" smtClean="0">
                    <a:latin typeface="Gill Sans MT" pitchFamily="34" charset="0"/>
                  </a:rPr>
                  <a:t>If A 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Gill Sans MT" pitchFamily="34" charset="0"/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Gill Sans MT" pitchFamily="34" charset="0"/>
                  </a:rPr>
                  <a:t> , ……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Gill Sans MT" pitchFamily="34" charset="0"/>
                  </a:rPr>
                  <a:t>} </a:t>
                </a:r>
                <a:r>
                  <a:rPr lang="en-US" sz="2000" dirty="0" smtClean="0">
                    <a:latin typeface="Gill Sans MT" pitchFamily="34" charset="0"/>
                  </a:rPr>
                  <a:t>then the total number of entry in the composition                table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b="1" dirty="0" smtClean="0">
                    <a:latin typeface="Gill Sans MT" pitchFamily="34" charset="0"/>
                  </a:rPr>
                  <a:t> .</a:t>
                </a:r>
              </a:p>
              <a:p>
                <a:endParaRPr lang="en-US" sz="2000" b="1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492984"/>
                <a:ext cx="8610600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779" t="-1866" r="-11686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648200" y="298198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u="sng" dirty="0" smtClean="0">
                <a:latin typeface="Futura"/>
              </a:rPr>
              <a:t>Exercise</a:t>
            </a:r>
            <a:r>
              <a:rPr lang="en-US" sz="2800" b="1" dirty="0" smtClean="0">
                <a:latin typeface="Futura"/>
              </a:rPr>
              <a:t> :</a:t>
            </a:r>
            <a:endParaRPr lang="en-US" sz="2800" b="1" u="sng" dirty="0">
              <a:latin typeface="Futur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4290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en-US" sz="2400" dirty="0" smtClean="0">
                <a:latin typeface="Gill Sans MT" pitchFamily="34" charset="0"/>
              </a:rPr>
              <a:t>Examine whether the composition o defined on the set is </a:t>
            </a:r>
          </a:p>
          <a:p>
            <a:r>
              <a:rPr lang="en-US" sz="2400" b="1" dirty="0">
                <a:latin typeface="Gill Sans MT" pitchFamily="34" charset="0"/>
              </a:rPr>
              <a:t> </a:t>
            </a:r>
            <a:r>
              <a:rPr lang="en-US" sz="2000" b="1" dirty="0" smtClean="0">
                <a:latin typeface="Gill Sans MT" pitchFamily="34" charset="0"/>
              </a:rPr>
              <a:t>(i) Commutative(ii) Associative</a:t>
            </a:r>
            <a:r>
              <a:rPr lang="en-US" sz="2000" dirty="0" smtClean="0">
                <a:latin typeface="Gill Sans MT" pitchFamily="34" charset="0"/>
              </a:rPr>
              <a:t> .</a:t>
            </a:r>
            <a:endParaRPr lang="en-US" sz="2000" b="1" dirty="0">
              <a:latin typeface="Gill Sans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4114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Gill Sans MT" pitchFamily="34" charset="0"/>
              </a:rPr>
              <a:t>Answer</a:t>
            </a:r>
            <a:r>
              <a:rPr lang="en-US" sz="2400" b="1" dirty="0">
                <a:latin typeface="Gill Sans MT" pitchFamily="34" charset="0"/>
              </a:rPr>
              <a:t> </a:t>
            </a:r>
            <a:r>
              <a:rPr lang="en-US" sz="2400" b="1" dirty="0" smtClean="0">
                <a:latin typeface="Gill Sans MT" pitchFamily="34" charset="0"/>
              </a:rPr>
              <a:t>:</a:t>
            </a:r>
            <a:endParaRPr lang="en-US" sz="2400" b="1" u="sng" dirty="0">
              <a:latin typeface="Gill Sans M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447669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Helvetica" pitchFamily="34" charset="0"/>
                <a:cs typeface="Helvetica" pitchFamily="34" charset="0"/>
              </a:rPr>
              <a:t>(a)</a:t>
            </a:r>
            <a:endParaRPr lang="en-US" sz="2000" b="1" dirty="0">
              <a:latin typeface="Helvetica" pitchFamily="34" charset="0"/>
              <a:cs typeface="Helvetic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209800" y="4473714"/>
                <a:ext cx="5105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Futura"/>
                  </a:rPr>
                  <a:t> Given, </a:t>
                </a:r>
                <a:r>
                  <a:rPr lang="en-US" sz="2000" dirty="0">
                    <a:latin typeface="Futura"/>
                  </a:rPr>
                  <a:t>aob = </a:t>
                </a:r>
                <a:r>
                  <a:rPr lang="en-US" sz="2000" dirty="0" smtClean="0">
                    <a:latin typeface="Futura"/>
                  </a:rPr>
                  <a:t>a+b+1 </a:t>
                </a:r>
                <a:r>
                  <a:rPr lang="en-US" sz="2000" dirty="0">
                    <a:latin typeface="Futura"/>
                  </a:rPr>
                  <a:t>, a ,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b="1" dirty="0">
                    <a:latin typeface="Futura"/>
                  </a:rPr>
                  <a:t> </a:t>
                </a:r>
                <a:r>
                  <a:rPr lang="en-US" sz="2000" dirty="0">
                    <a:latin typeface="Futura"/>
                  </a:rPr>
                  <a:t>Z .</a:t>
                </a:r>
                <a:endParaRPr lang="en-US" sz="2000" b="1" dirty="0">
                  <a:latin typeface="Futura"/>
                </a:endParaRPr>
              </a:p>
              <a:p>
                <a:endParaRPr lang="en-US" sz="2000" dirty="0">
                  <a:latin typeface="Futura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4473714"/>
                <a:ext cx="5105400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1314" t="-3448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283990" y="4781490"/>
            <a:ext cx="2059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(i) Associative : 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09800" y="5029200"/>
                <a:ext cx="4953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 Let a , b , c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/>
                  <a:t> Z</a:t>
                </a:r>
              </a:p>
              <a:p>
                <a:pPr algn="ctr"/>
                <a:r>
                  <a:rPr lang="en-US" sz="2000" dirty="0" smtClean="0"/>
                  <a:t> </a:t>
                </a:r>
              </a:p>
              <a:p>
                <a:pPr algn="ctr"/>
                <a:r>
                  <a:rPr lang="en-US" sz="2000" dirty="0" smtClean="0"/>
                  <a:t>  (aob)oc  </a:t>
                </a:r>
              </a:p>
              <a:p>
                <a:pPr algn="ctr"/>
                <a:r>
                  <a:rPr lang="en-US" sz="2000" dirty="0" smtClean="0"/>
                  <a:t>        =(a+b+1)oc</a:t>
                </a:r>
              </a:p>
              <a:p>
                <a:pPr algn="ctr"/>
                <a:r>
                  <a:rPr lang="en-US" sz="2000" dirty="0"/>
                  <a:t> </a:t>
                </a:r>
                <a:r>
                  <a:rPr lang="en-US" sz="2000" dirty="0" smtClean="0"/>
                  <a:t>         =</a:t>
                </a:r>
                <a:r>
                  <a:rPr lang="en-US" sz="2000" dirty="0"/>
                  <a:t>a+b+1+c+1</a:t>
                </a:r>
              </a:p>
              <a:p>
                <a:pPr algn="ctr"/>
                <a:r>
                  <a:rPr lang="en-US" sz="2000" dirty="0" smtClean="0"/>
                  <a:t>      =</a:t>
                </a:r>
                <a:r>
                  <a:rPr lang="en-US" sz="2000" dirty="0"/>
                  <a:t>a+b+c+2</a:t>
                </a:r>
              </a:p>
              <a:p>
                <a:pPr algn="ctr"/>
                <a:endParaRPr lang="en-US" sz="2000" dirty="0" smtClean="0"/>
              </a:p>
              <a:p>
                <a:pPr algn="ctr"/>
                <a:r>
                  <a:rPr lang="en-US" sz="2000" dirty="0" smtClean="0"/>
                  <a:t>                             </a:t>
                </a:r>
              </a:p>
              <a:p>
                <a:pPr algn="ctr"/>
                <a:r>
                  <a:rPr lang="en-US" sz="2000" dirty="0"/>
                  <a:t> </a:t>
                </a:r>
                <a:r>
                  <a:rPr lang="en-US" sz="2000" dirty="0" smtClean="0"/>
                  <a:t>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029200"/>
                <a:ext cx="4953000" cy="2862322"/>
              </a:xfrm>
              <a:prstGeom prst="rect">
                <a:avLst/>
              </a:prstGeom>
              <a:blipFill rotWithShape="1">
                <a:blip r:embed="rId6"/>
                <a:stretch>
                  <a:fillRect t="-1064" b="-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352800" y="676269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Again</a:t>
            </a:r>
            <a:r>
              <a:rPr lang="en-US" sz="2000" dirty="0" smtClean="0"/>
              <a:t>,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6200" y="6982361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ao(boc)</a:t>
            </a:r>
          </a:p>
          <a:p>
            <a:r>
              <a:rPr lang="en-US" sz="2000" dirty="0" smtClean="0"/>
              <a:t>  =ao(b+c+1)</a:t>
            </a:r>
          </a:p>
          <a:p>
            <a:r>
              <a:rPr lang="en-US" sz="2000" dirty="0" smtClean="0"/>
              <a:t>  =a+b+c+1+1</a:t>
            </a:r>
          </a:p>
          <a:p>
            <a:r>
              <a:rPr lang="en-US" sz="2000" dirty="0" smtClean="0"/>
              <a:t>  =a+b+c+2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546729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  <a:cs typeface="Helvetica" pitchFamily="34" charset="0"/>
              </a:rPr>
              <a:t>Now,</a:t>
            </a:r>
            <a:endParaRPr lang="en-US" sz="2000" dirty="0">
              <a:latin typeface="Gill Sans MT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39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2122">
        <p14:honeycomb/>
      </p:transition>
    </mc:Choice>
    <mc:Fallback xmlns="">
      <p:transition spd="slow" advClick="0" advTm="21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95618" y="304800"/>
            <a:ext cx="10241280" cy="8458200"/>
          </a:xfrm>
          <a:prstGeom prst="roundRect">
            <a:avLst>
              <a:gd name="adj" fmla="val 25437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6096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 Therefore,</a:t>
            </a:r>
            <a:endParaRPr lang="en-US" sz="2000" dirty="0">
              <a:latin typeface="Gill Sans MT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81400" y="990600"/>
                <a:ext cx="3962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(aob)oc = ao(boc) ;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a , b , c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 Z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990600"/>
                <a:ext cx="3962400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1692" t="-7692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581400" y="13716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So, ‘ o ‘ is commutative on Z. </a:t>
            </a:r>
            <a:endParaRPr lang="en-US" sz="2000" dirty="0">
              <a:latin typeface="Gill Sans M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17526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(ii) Commutative 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62400" y="2057400"/>
                <a:ext cx="2971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a,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 </a:t>
                </a:r>
                <a:r>
                  <a:rPr lang="en-US" sz="2000" dirty="0" smtClean="0">
                    <a:latin typeface="Gill Sans MT" pitchFamily="34" charset="0"/>
                  </a:rPr>
                  <a:t>Z 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057400"/>
                <a:ext cx="2971800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2049" t="-7692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895600" y="2286000"/>
            <a:ext cx="1181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Now,</a:t>
            </a:r>
            <a:endParaRPr lang="en-US" sz="2000" dirty="0">
              <a:latin typeface="Gill Sans MT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05200" y="2514600"/>
                <a:ext cx="33528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aob = a+b+1 </a:t>
                </a:r>
              </a:p>
              <a:p>
                <a:r>
                  <a:rPr lang="en-US" sz="2000" dirty="0">
                    <a:latin typeface="Gill Sans MT" pitchFamily="34" charset="0"/>
                  </a:rPr>
                  <a:t> </a:t>
                </a:r>
                <a:r>
                  <a:rPr lang="en-US" sz="2000" dirty="0" smtClean="0">
                    <a:latin typeface="Gill Sans MT" pitchFamily="34" charset="0"/>
                  </a:rPr>
                  <a:t>       =b+a+1</a:t>
                </a:r>
              </a:p>
              <a:p>
                <a:r>
                  <a:rPr lang="en-US" sz="2000" dirty="0">
                    <a:latin typeface="Gill Sans MT" pitchFamily="34" charset="0"/>
                  </a:rPr>
                  <a:t> </a:t>
                </a:r>
                <a:r>
                  <a:rPr lang="en-US" sz="2000" dirty="0" smtClean="0">
                    <a:latin typeface="Gill Sans MT" pitchFamily="34" charset="0"/>
                  </a:rPr>
                  <a:t>       =boa   ;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a ,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 Z .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514600"/>
                <a:ext cx="3352800" cy="1015663"/>
              </a:xfrm>
              <a:prstGeom prst="rect">
                <a:avLst/>
              </a:prstGeom>
              <a:blipFill rotWithShape="1">
                <a:blip r:embed="rId6"/>
                <a:stretch>
                  <a:fillRect l="-1818" t="-3012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657600" y="34290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So, ‘ o ‘ is commutative on Z .</a:t>
            </a:r>
            <a:endParaRPr lang="en-US" sz="2000" dirty="0">
              <a:latin typeface="Gill Sans M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2500" y="39256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7"/>
              </a:buBlip>
            </a:pPr>
            <a:r>
              <a:rPr lang="en-US" sz="3600" b="1" u="sng" dirty="0" smtClean="0">
                <a:latin typeface="Algerian" pitchFamily="82" charset="0"/>
              </a:rPr>
              <a:t>Definitions</a:t>
            </a:r>
            <a:r>
              <a:rPr lang="en-US" sz="2800" b="1" dirty="0" smtClean="0">
                <a:latin typeface="Algerian" pitchFamily="82" charset="0"/>
              </a:rPr>
              <a:t> :</a:t>
            </a:r>
            <a:endParaRPr lang="en-US" sz="2800" b="1" u="sng" dirty="0">
              <a:latin typeface="Algerian" pitchFamily="8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1600" y="4572000"/>
            <a:ext cx="253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Groupoid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81200" y="5083314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Let G be a non-empty set on which a binary composition o is defined .  The algebraic system (G , o) is said to be a groupoid .   </a:t>
            </a:r>
            <a:endParaRPr lang="en-US" sz="2000" dirty="0">
              <a:latin typeface="Gill Sans MT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76500" y="5862935"/>
            <a:ext cx="2400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dirty="0" smtClean="0">
                <a:latin typeface="Futura"/>
              </a:rPr>
              <a:t>Example</a:t>
            </a:r>
            <a:r>
              <a:rPr lang="en-US" sz="2400" b="1" dirty="0" smtClean="0"/>
              <a:t> 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971800" y="6324600"/>
                <a:ext cx="6477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(Z,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) , </a:t>
                </a:r>
                <a:r>
                  <a:rPr lang="en-US" sz="2000" dirty="0">
                    <a:latin typeface="Gill Sans MT" pitchFamily="34" charset="0"/>
                  </a:rPr>
                  <a:t>(</a:t>
                </a:r>
                <a:r>
                  <a:rPr lang="en-US" sz="2000" dirty="0" smtClean="0">
                    <a:latin typeface="Gill Sans MT" pitchFamily="34" charset="0"/>
                  </a:rPr>
                  <a:t>Z,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) , </a:t>
                </a:r>
                <a:r>
                  <a:rPr lang="en-US" sz="2000" dirty="0">
                    <a:latin typeface="Gill Sans MT" pitchFamily="34" charset="0"/>
                  </a:rPr>
                  <a:t>(</a:t>
                </a:r>
                <a:r>
                  <a:rPr lang="en-US" sz="2000" dirty="0" smtClean="0">
                    <a:latin typeface="Gill Sans MT" pitchFamily="34" charset="0"/>
                  </a:rPr>
                  <a:t>Q</a:t>
                </a:r>
                <a:r>
                  <a:rPr lang="en-US" sz="2000" dirty="0">
                    <a:latin typeface="Gill Sans MT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)</a:t>
                </a:r>
                <a:r>
                  <a:rPr lang="en-US" sz="2000" dirty="0" smtClean="0">
                    <a:latin typeface="Gill Sans MT" pitchFamily="34" charset="0"/>
                  </a:rPr>
                  <a:t> , </a:t>
                </a:r>
                <a:r>
                  <a:rPr lang="en-US" sz="2000" dirty="0">
                    <a:latin typeface="Gill Sans MT" pitchFamily="34" charset="0"/>
                  </a:rPr>
                  <a:t>(</a:t>
                </a:r>
                <a:r>
                  <a:rPr lang="en-US" sz="2000" dirty="0" smtClean="0">
                    <a:latin typeface="Gill Sans MT" pitchFamily="34" charset="0"/>
                  </a:rPr>
                  <a:t>R</a:t>
                </a:r>
                <a:r>
                  <a:rPr lang="en-US" sz="2000" dirty="0">
                    <a:latin typeface="Gill Sans MT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)</a:t>
                </a:r>
                <a:r>
                  <a:rPr lang="en-US" sz="2000" dirty="0" smtClean="0">
                    <a:latin typeface="Gill Sans MT" pitchFamily="34" charset="0"/>
                  </a:rPr>
                  <a:t> , (Q, .) , (R, .) are all groupoids .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6324600"/>
                <a:ext cx="6477000" cy="400110"/>
              </a:xfrm>
              <a:prstGeom prst="rect">
                <a:avLst/>
              </a:prstGeom>
              <a:blipFill rotWithShape="1">
                <a:blip r:embed="rId8"/>
                <a:stretch>
                  <a:fillRect l="-1036" t="-7692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371600" y="686818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Identity Element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71800" y="74676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An element e in G is said to be an </a:t>
            </a:r>
            <a:r>
              <a:rPr lang="en-US" sz="2000" i="1" dirty="0" smtClean="0">
                <a:latin typeface="Gill Sans MT" pitchFamily="34" charset="0"/>
              </a:rPr>
              <a:t>identity element</a:t>
            </a:r>
            <a:r>
              <a:rPr lang="en-US" sz="2000" dirty="0" smtClean="0">
                <a:latin typeface="Gill Sans MT" pitchFamily="34" charset="0"/>
              </a:rPr>
              <a:t> in the groupoid (G,o) if aoe = eoa for all a in G .</a:t>
            </a:r>
            <a:endParaRPr lang="en-US" sz="20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7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57">
        <p14:ferris dir="l"/>
      </p:transition>
    </mc:Choice>
    <mc:Fallback xmlns="">
      <p:transition spd="slow" advClick="0" advTm="1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and Round Single Corner Rectangle 2"/>
          <p:cNvSpPr/>
          <p:nvPr/>
        </p:nvSpPr>
        <p:spPr>
          <a:xfrm rot="10800000">
            <a:off x="533400" y="392668"/>
            <a:ext cx="9906000" cy="8229600"/>
          </a:xfrm>
          <a:prstGeom prst="snipRoundRect">
            <a:avLst>
              <a:gd name="adj1" fmla="val 16667"/>
              <a:gd name="adj2" fmla="val 16213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2052935"/>
            <a:ext cx="247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dirty="0" smtClean="0">
                <a:latin typeface="Futura"/>
              </a:rPr>
              <a:t>Examples</a:t>
            </a:r>
            <a:r>
              <a:rPr lang="en-US" sz="2400" b="1" dirty="0" smtClean="0"/>
              <a:t> 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38600" y="2057400"/>
                <a:ext cx="708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Gill Sans MT" pitchFamily="34" charset="0"/>
                  </a:rPr>
                  <a:t>(Z,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 smtClean="0">
                    <a:latin typeface="Gill Sans MT" pitchFamily="34" charset="0"/>
                  </a:rPr>
                  <a:t>) is a commutative groupoid </a:t>
                </a:r>
                <a:r>
                  <a:rPr lang="en-US" sz="2000" dirty="0">
                    <a:latin typeface="Gill Sans MT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057400"/>
                <a:ext cx="7086600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947" t="-7692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066800" y="609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Commutative</a:t>
            </a:r>
            <a:r>
              <a:rPr lang="en-US" sz="2800" b="1" dirty="0" smtClean="0"/>
              <a:t> Groupoid :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523999" y="1197114"/>
            <a:ext cx="7822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 groupoid (G, o) is said to be a </a:t>
            </a:r>
            <a:r>
              <a:rPr lang="en-US" sz="2000" i="1" dirty="0" smtClean="0">
                <a:latin typeface="Gill Sans MT" pitchFamily="34" charset="0"/>
              </a:rPr>
              <a:t>commutative groupoid </a:t>
            </a:r>
            <a:r>
              <a:rPr lang="en-US" sz="2000" dirty="0" smtClean="0">
                <a:latin typeface="Gill Sans MT" pitchFamily="34" charset="0"/>
              </a:rPr>
              <a:t>if the binary composition o is commutative.</a:t>
            </a:r>
            <a:endParaRPr lang="en-US" sz="2000" i="1" dirty="0">
              <a:latin typeface="Gill Sans MT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6800" y="267718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Right Identity 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00199" y="3276600"/>
            <a:ext cx="7696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An element e in G is said to be a </a:t>
            </a:r>
            <a:r>
              <a:rPr lang="en-US" sz="2000" i="1" dirty="0" smtClean="0">
                <a:latin typeface="Helvetica" pitchFamily="34" charset="0"/>
                <a:cs typeface="Helvetica" pitchFamily="34" charset="0"/>
              </a:rPr>
              <a:t>right identity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in the groupoid (G,o) if aoe = a for all a in G .</a:t>
            </a:r>
            <a:endParaRPr lang="en-US" sz="2000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66800" y="41249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Left Identity 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7800" y="4778514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An element e in G is said to be a </a:t>
            </a:r>
            <a:r>
              <a:rPr lang="en-US" sz="2000" i="1" dirty="0" smtClean="0">
                <a:latin typeface="Helvetica" pitchFamily="34" charset="0"/>
                <a:cs typeface="Helvetica" pitchFamily="34" charset="0"/>
              </a:rPr>
              <a:t>left identity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in the groupoid (G,o) if eoa = a for all a in G .</a:t>
            </a:r>
            <a:endParaRPr lang="en-US" sz="2000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66800" y="56489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Invertible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47800" y="6226314"/>
            <a:ext cx="815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An element a in G is said to be </a:t>
            </a:r>
            <a:r>
              <a:rPr lang="en-US" sz="2000" i="1" dirty="0" smtClean="0">
                <a:latin typeface="Helvetica" pitchFamily="34" charset="0"/>
                <a:cs typeface="Helvetica" pitchFamily="34" charset="0"/>
              </a:rPr>
              <a:t>invertible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i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f there exists an element a’ in such that a’oa = aoa’ is said to be an </a:t>
            </a:r>
            <a:r>
              <a:rPr lang="en-US" sz="2000" i="1" dirty="0" smtClean="0">
                <a:latin typeface="Helvetica" pitchFamily="34" charset="0"/>
                <a:cs typeface="Helvetica" pitchFamily="34" charset="0"/>
              </a:rPr>
              <a:t>inverse of a 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in the groupoid.</a:t>
            </a:r>
            <a:endParaRPr lang="en-US" sz="2000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66800" y="6944380"/>
            <a:ext cx="3505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Left Invertible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3999" y="7521714"/>
            <a:ext cx="7772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An element a in G is said to be </a:t>
            </a:r>
            <a:r>
              <a:rPr lang="en-US" sz="2000" i="1" dirty="0" smtClean="0">
                <a:latin typeface="Helvetica" pitchFamily="34" charset="0"/>
                <a:cs typeface="Helvetica" pitchFamily="34" charset="0"/>
              </a:rPr>
              <a:t>left invertible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if there exists an element b in G such that boa = e.</a:t>
            </a:r>
            <a:endParaRPr lang="en-US" sz="2000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74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724">
        <p:blinds dir="vert"/>
      </p:transition>
    </mc:Choice>
    <mc:Fallback xmlns="">
      <p:transition spd="slow" advClick="0" advTm="172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533400" y="457200"/>
            <a:ext cx="9906000" cy="8229600"/>
          </a:xfrm>
          <a:prstGeom prst="round2Diag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0675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Semigroup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2568714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utura"/>
              </a:rPr>
              <a:t>A groupoid (G, o) is said to be a </a:t>
            </a:r>
            <a:r>
              <a:rPr lang="en-US" sz="2000" i="1" dirty="0" smtClean="0">
                <a:latin typeface="Futura"/>
              </a:rPr>
              <a:t>semigroup </a:t>
            </a:r>
            <a:r>
              <a:rPr lang="en-US" sz="2000" dirty="0" smtClean="0">
                <a:latin typeface="Futura"/>
              </a:rPr>
              <a:t>if the binary composition o is associative .</a:t>
            </a:r>
            <a:endParaRPr lang="en-US" sz="2000" i="1" dirty="0">
              <a:latin typeface="Futur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3348335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u="sng" dirty="0" smtClean="0">
                <a:latin typeface="Futura"/>
              </a:rPr>
              <a:t>Example</a:t>
            </a:r>
            <a:r>
              <a:rPr lang="en-US" b="1" u="sng" dirty="0" smtClean="0"/>
              <a:t> :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400961"/>
                <a:ext cx="554355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Futura"/>
                  </a:rPr>
                  <a:t>(i) </a:t>
                </a:r>
                <a:r>
                  <a:rPr lang="en-US" sz="2000" dirty="0" smtClean="0">
                    <a:latin typeface="Futura"/>
                  </a:rPr>
                  <a:t>(</a:t>
                </a:r>
                <a:r>
                  <a:rPr lang="en-US" sz="2000" dirty="0">
                    <a:latin typeface="Futura"/>
                  </a:rPr>
                  <a:t>Z,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Futura"/>
                  </a:rPr>
                  <a:t>)</a:t>
                </a:r>
                <a:r>
                  <a:rPr lang="en-US" sz="2000" dirty="0" smtClean="0">
                    <a:latin typeface="Futura"/>
                  </a:rPr>
                  <a:t> </a:t>
                </a:r>
                <a:r>
                  <a:rPr lang="en-US" sz="2000" dirty="0">
                    <a:latin typeface="Futura"/>
                  </a:rPr>
                  <a:t>, (Q,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Futura"/>
                  </a:rPr>
                  <a:t>)</a:t>
                </a:r>
                <a:r>
                  <a:rPr lang="en-US" sz="2000" dirty="0" smtClean="0">
                    <a:latin typeface="Futura"/>
                  </a:rPr>
                  <a:t> </a:t>
                </a:r>
                <a:r>
                  <a:rPr lang="en-US" sz="2000" dirty="0">
                    <a:latin typeface="Futura"/>
                  </a:rPr>
                  <a:t>, (R,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Futura"/>
                  </a:rPr>
                  <a:t>)</a:t>
                </a:r>
                <a:r>
                  <a:rPr lang="en-US" sz="2000" dirty="0" smtClean="0">
                    <a:latin typeface="Futura"/>
                  </a:rPr>
                  <a:t> , (Z, .) , </a:t>
                </a:r>
                <a:r>
                  <a:rPr lang="en-US" sz="2000" dirty="0">
                    <a:latin typeface="Futura"/>
                  </a:rPr>
                  <a:t>(Q, .) , (R, </a:t>
                </a:r>
                <a:r>
                  <a:rPr lang="en-US" sz="2000" dirty="0" smtClean="0">
                    <a:latin typeface="Futura"/>
                  </a:rPr>
                  <a:t>.) are                                                                                   semigroup.</a:t>
                </a:r>
              </a:p>
              <a:p>
                <a:endParaRPr lang="en-US" sz="2000" b="1" dirty="0" smtClean="0">
                  <a:latin typeface="Futura"/>
                </a:endParaRPr>
              </a:p>
              <a:p>
                <a:r>
                  <a:rPr lang="en-US" sz="2000" dirty="0" smtClean="0">
                    <a:latin typeface="Futura"/>
                  </a:rPr>
                  <a:t>   </a:t>
                </a:r>
                <a:r>
                  <a:rPr lang="en-US" sz="2000" b="1" dirty="0" smtClean="0">
                    <a:latin typeface="Futura"/>
                  </a:rPr>
                  <a:t> </a:t>
                </a:r>
                <a:r>
                  <a:rPr lang="en-US" sz="2000" dirty="0" smtClean="0">
                    <a:latin typeface="Futura"/>
                  </a:rPr>
                  <a:t>  </a:t>
                </a:r>
                <a:endParaRPr lang="en-US" sz="2000" b="1" dirty="0">
                  <a:latin typeface="Futu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400961"/>
                <a:ext cx="5543550" cy="1323439"/>
              </a:xfrm>
              <a:prstGeom prst="rect">
                <a:avLst/>
              </a:prstGeom>
              <a:blipFill rotWithShape="1">
                <a:blip r:embed="rId4"/>
                <a:stretch>
                  <a:fillRect l="-1210" t="-1843" r="-105611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295399" y="4277380"/>
            <a:ext cx="6698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Commutative Semigroup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400" y="4854714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 semigroup (G, o) is said to be a </a:t>
            </a:r>
            <a:r>
              <a:rPr lang="en-US" sz="2000" i="1" dirty="0" smtClean="0">
                <a:latin typeface="Gill Sans MT" pitchFamily="34" charset="0"/>
              </a:rPr>
              <a:t>commutative semigroup </a:t>
            </a:r>
            <a:r>
              <a:rPr lang="en-US" sz="2000" dirty="0" smtClean="0">
                <a:latin typeface="Gill Sans MT" pitchFamily="34" charset="0"/>
              </a:rPr>
              <a:t>if the binary composition o is commutative .</a:t>
            </a:r>
            <a:endParaRPr lang="en-US" sz="2000" i="1" dirty="0">
              <a:latin typeface="Gill Sans MT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43400" y="5695890"/>
                <a:ext cx="5562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Gill Sans MT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b="1" dirty="0">
                    <a:latin typeface="Gill Sans MT" pitchFamily="34" charset="0"/>
                  </a:rPr>
                  <a:t> , </a:t>
                </a:r>
                <a:r>
                  <a:rPr lang="en-US" sz="2000" dirty="0">
                    <a:latin typeface="Gill Sans MT" pitchFamily="34" charset="0"/>
                  </a:rPr>
                  <a:t>.) </a:t>
                </a:r>
                <a:r>
                  <a:rPr lang="en-US" sz="2000" dirty="0" smtClean="0">
                    <a:latin typeface="Gill Sans MT" pitchFamily="34" charset="0"/>
                  </a:rPr>
                  <a:t>is a commutative group.</a:t>
                </a:r>
                <a:endParaRPr lang="en-US" sz="2000" dirty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695890"/>
                <a:ext cx="5562600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1206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295400" y="63347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Monoid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2600" y="6912114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 semigroup (G, o) containing the identity element is said to be a monoid .</a:t>
            </a:r>
            <a:endParaRPr lang="en-US" sz="2000" i="1" dirty="0">
              <a:latin typeface="Gill Sans MT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91000" y="7750314"/>
                <a:ext cx="5791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Both"/>
                </a:pPr>
                <a:r>
                  <a:rPr lang="en-US" sz="2000" dirty="0" smtClean="0">
                    <a:latin typeface="Gill Sans MT" pitchFamily="34" charset="0"/>
                  </a:rPr>
                  <a:t>(</a:t>
                </a:r>
                <a:r>
                  <a:rPr lang="en-US" sz="2000" dirty="0">
                    <a:latin typeface="Gill Sans MT" pitchFamily="34" charset="0"/>
                  </a:rPr>
                  <a:t>Z,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>
                    <a:latin typeface="Gill Sans MT" pitchFamily="34" charset="0"/>
                  </a:rPr>
                  <a:t>)</a:t>
                </a:r>
                <a:r>
                  <a:rPr lang="en-US" sz="2000" dirty="0" smtClean="0">
                    <a:latin typeface="Gill Sans MT" pitchFamily="34" charset="0"/>
                  </a:rPr>
                  <a:t> is a monoid , 0 being the identity element .</a:t>
                </a:r>
              </a:p>
              <a:p>
                <a:endParaRPr lang="en-US" sz="2000" dirty="0" smtClean="0">
                  <a:latin typeface="Gill Sans MT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7750314"/>
                <a:ext cx="5791200" cy="707886"/>
              </a:xfrm>
              <a:prstGeom prst="rect">
                <a:avLst/>
              </a:prstGeom>
              <a:blipFill rotWithShape="1">
                <a:blip r:embed="rId6"/>
                <a:stretch>
                  <a:fillRect l="-1158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295400" y="7620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Right Invertible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76400" y="1349514"/>
            <a:ext cx="8210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utura"/>
              </a:rPr>
              <a:t>An element a in G is said to be </a:t>
            </a:r>
            <a:r>
              <a:rPr lang="en-US" sz="2000" i="1" dirty="0" smtClean="0">
                <a:latin typeface="Futura"/>
              </a:rPr>
              <a:t>right invertible</a:t>
            </a:r>
            <a:r>
              <a:rPr lang="en-US" sz="2000" dirty="0" smtClean="0">
                <a:latin typeface="Futura"/>
              </a:rPr>
              <a:t> if there exists an element c in G such that aoc = e. </a:t>
            </a:r>
            <a:endParaRPr lang="en-US" sz="2000" dirty="0">
              <a:latin typeface="Futur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8400" y="5710535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u="sng" dirty="0" smtClean="0">
                <a:latin typeface="Futura"/>
              </a:rPr>
              <a:t>Example</a:t>
            </a:r>
            <a:r>
              <a:rPr lang="en-US" b="1" u="sng" dirty="0" smtClean="0"/>
              <a:t> :</a:t>
            </a:r>
            <a:endParaRPr lang="en-US" b="1" u="sng" dirty="0"/>
          </a:p>
        </p:txBody>
      </p:sp>
      <p:sp>
        <p:nvSpPr>
          <p:cNvPr id="29" name="TextBox 28"/>
          <p:cNvSpPr txBox="1"/>
          <p:nvPr/>
        </p:nvSpPr>
        <p:spPr>
          <a:xfrm>
            <a:off x="2438400" y="7691735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u="sng" dirty="0" smtClean="0">
                <a:latin typeface="Futura"/>
              </a:rPr>
              <a:t>Example</a:t>
            </a:r>
            <a:r>
              <a:rPr lang="en-US" b="1" u="sng" dirty="0" smtClean="0"/>
              <a:t> :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61363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1">
        <p14:ripple/>
      </p:transition>
    </mc:Choice>
    <mc:Fallback xmlns="">
      <p:transition spd="slow" advClick="0" advTm="6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5" grpId="0"/>
      <p:bldP spid="17" grpId="0"/>
      <p:bldP spid="18" grpId="0"/>
      <p:bldP spid="19" grpId="0"/>
      <p:bldP spid="23" grpId="0"/>
      <p:bldP spid="20" grpId="0"/>
      <p:bldP spid="21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533400"/>
            <a:ext cx="9677400" cy="8077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6583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Quasigroup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60071" y="5311914"/>
                <a:ext cx="80173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 groupoid (G, o) is said to be a </a:t>
                </a:r>
                <a:r>
                  <a:rPr lang="en-US" sz="2000" i="1" dirty="0" smtClean="0"/>
                  <a:t>quasigroup </a:t>
                </a:r>
                <a:r>
                  <a:rPr lang="en-US" sz="2000" dirty="0" smtClean="0"/>
                  <a:t>if for any two elements a,b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/>
                  <a:t> G , each of the equations  aox = b and yoa = b has a unique solution in G . </a:t>
                </a:r>
                <a:endParaRPr lang="en-US" sz="2000" i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071" y="5311914"/>
                <a:ext cx="8017329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760" t="-4274" r="-106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286000" y="6172200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b="1" u="sng" dirty="0" smtClean="0">
                <a:latin typeface="Futura"/>
              </a:rPr>
              <a:t>Example </a:t>
            </a:r>
            <a:r>
              <a:rPr lang="en-US" sz="2400" b="1" dirty="0" smtClean="0">
                <a:latin typeface="Futura"/>
              </a:rPr>
              <a:t>:</a:t>
            </a:r>
            <a:endParaRPr lang="en-US" sz="2400" b="1" u="sng" dirty="0">
              <a:latin typeface="Futur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81300" y="6829961"/>
                <a:ext cx="677791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Both"/>
                </a:pPr>
                <a:r>
                  <a:rPr lang="en-US" sz="2000" dirty="0" smtClean="0"/>
                  <a:t>(</a:t>
                </a:r>
                <a:r>
                  <a:rPr lang="en-US" sz="2000" dirty="0"/>
                  <a:t>Z,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/>
                  <a:t>)</a:t>
                </a:r>
                <a:r>
                  <a:rPr lang="en-US" sz="2000" dirty="0" smtClean="0"/>
                  <a:t> is a groupoid . Let a,b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/>
                  <a:t> Z. The equation a+x = b has the solution x = b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a in Z and the equation y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 smtClean="0"/>
                  <a:t>a = b has the solution y = b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a in Z. Therefore (Z,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000" dirty="0" smtClean="0"/>
                  <a:t>) is a quasigroup .</a:t>
                </a:r>
                <a:endParaRPr lang="en-US" sz="2000" b="1" dirty="0" smtClean="0"/>
              </a:p>
              <a:p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300" y="6829961"/>
                <a:ext cx="6777912" cy="1323439"/>
              </a:xfrm>
              <a:prstGeom prst="rect">
                <a:avLst/>
              </a:prstGeom>
              <a:blipFill rotWithShape="1">
                <a:blip r:embed="rId5"/>
                <a:stretch>
                  <a:fillRect l="-899" t="-2752" b="-6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295400" y="321058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Idempotent Element: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76400" y="3810000"/>
                <a:ext cx="7882812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+mj-lt"/>
                  </a:rPr>
                  <a:t>In a groupoid (G, o) an element a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G is said to be idempotent if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j-lt"/>
                  </a:rPr>
                  <a:t> = a ;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a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G . 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810000"/>
                <a:ext cx="7882812" cy="714876"/>
              </a:xfrm>
              <a:prstGeom prst="rect">
                <a:avLst/>
              </a:prstGeom>
              <a:blipFill rotWithShape="1">
                <a:blip r:embed="rId6"/>
                <a:stretch>
                  <a:fillRect l="-773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95400" y="24384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Unit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7000" y="2514600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In a monoid an invertible element is said to be a unit .</a:t>
            </a:r>
            <a:endParaRPr lang="en-US" sz="2000" i="1" dirty="0">
              <a:latin typeface="Gill Sans M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11430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Commutative Monoid :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3918" y="1809690"/>
            <a:ext cx="8864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A monoid (G, o) is said to be a </a:t>
            </a:r>
            <a:r>
              <a:rPr lang="en-US" sz="2000" i="1" dirty="0" smtClean="0">
                <a:latin typeface="Gill Sans MT" pitchFamily="34" charset="0"/>
              </a:rPr>
              <a:t>commutative monoid</a:t>
            </a:r>
            <a:r>
              <a:rPr lang="en-US" sz="2000" dirty="0" smtClean="0">
                <a:latin typeface="Gill Sans MT" pitchFamily="34" charset="0"/>
              </a:rPr>
              <a:t> if o be commutative .</a:t>
            </a:r>
            <a:endParaRPr lang="en-US" sz="20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8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938">
        <p14:gallery dir="l"/>
      </p:transition>
    </mc:Choice>
    <mc:Fallback xmlns="">
      <p:transition spd="slow" advClick="0" advTm="9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6" grpId="0"/>
      <p:bldP spid="10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2800" cy="914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0" y="2819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stellar" pitchFamily="18" charset="0"/>
              </a:rPr>
              <a:t>ACKNOWLEDGEMENT</a:t>
            </a:r>
            <a:endParaRPr lang="en-US" sz="2800" b="1" dirty="0">
              <a:latin typeface="Castellar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8700" y="3395008"/>
            <a:ext cx="941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would </a:t>
            </a:r>
            <a:r>
              <a:rPr lang="en-US" sz="2400" dirty="0"/>
              <a:t>like to express my special thanks of gratitude to my </a:t>
            </a:r>
            <a:r>
              <a:rPr lang="en-US" sz="2400" dirty="0" smtClean="0"/>
              <a:t>mentor           Dr. Netai Roy </a:t>
            </a:r>
            <a:r>
              <a:rPr lang="en-US" sz="2400" dirty="0"/>
              <a:t>who gave me the golden opportunity to do this wonderful </a:t>
            </a:r>
            <a:r>
              <a:rPr lang="en-US" sz="2400" dirty="0" smtClean="0"/>
              <a:t>presentation </a:t>
            </a:r>
            <a:r>
              <a:rPr lang="en-US" sz="2400" dirty="0"/>
              <a:t>on the </a:t>
            </a:r>
            <a:r>
              <a:rPr lang="en-US" sz="2400" dirty="0" smtClean="0"/>
              <a:t>topic </a:t>
            </a:r>
            <a:r>
              <a:rPr lang="en-US" sz="2400" b="1" i="1" dirty="0" smtClean="0"/>
              <a:t>“ Binary Composition”.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553200" y="549658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astellar" pitchFamily="18" charset="0"/>
              </a:rPr>
              <a:t>Thank you</a:t>
            </a:r>
            <a:endParaRPr lang="en-US" sz="2800" dirty="0">
              <a:latin typeface="Castella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5821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Helvetica" pitchFamily="34" charset="0"/>
                <a:cs typeface="Helvetica" pitchFamily="34" charset="0"/>
              </a:rPr>
              <a:t>REFERENCE:</a:t>
            </a:r>
            <a:endParaRPr lang="en-US" sz="2800" b="1" u="sng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4659868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ill Sans MT" pitchFamily="34" charset="0"/>
              </a:rPr>
              <a:t>(1) </a:t>
            </a:r>
            <a:r>
              <a:rPr lang="en-US" dirty="0" smtClean="0">
                <a:latin typeface="Gill Sans MT" pitchFamily="34" charset="0"/>
              </a:rPr>
              <a:t>HIGHER ALGEBRA ABSTRACT AND LINEAR.</a:t>
            </a:r>
          </a:p>
          <a:p>
            <a:r>
              <a:rPr lang="en-US" b="1" dirty="0" smtClean="0">
                <a:latin typeface="Gill Sans MT" pitchFamily="34" charset="0"/>
              </a:rPr>
              <a:t>(2) </a:t>
            </a:r>
            <a:r>
              <a:rPr lang="en-US" dirty="0" smtClean="0">
                <a:latin typeface="Gill Sans MT" pitchFamily="34" charset="0"/>
              </a:rPr>
              <a:t>WIKIPEDIA.</a:t>
            </a:r>
            <a:endParaRPr lang="en-US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8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1000">
        <p14:switch dir="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7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1274</Words>
  <Application>Microsoft Office PowerPoint</Application>
  <PresentationFormat>Custom</PresentationFormat>
  <Paragraphs>146</Paragraphs>
  <Slides>10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prithwis1</dc:creator>
  <cp:lastModifiedBy>prithwis1</cp:lastModifiedBy>
  <cp:revision>180</cp:revision>
  <dcterms:created xsi:type="dcterms:W3CDTF">2020-05-07T08:38:22Z</dcterms:created>
  <dcterms:modified xsi:type="dcterms:W3CDTF">2020-05-13T23:00:48Z</dcterms:modified>
</cp:coreProperties>
</file>